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q6yGV+DFTMmv9musOCJN8O98Q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customschemas.google.com/relationships/presentationmetadata" Target="metadata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7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y-AM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y-AM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y-AM"/>
              <a:t>Դպրոցական մասնագիտական թերապիայի մասնագետները աջակցում են ակադեմիական նվաճումներին եւ սոցիալական մասնակցությանը, օժանդակելով բոլոր դպրոցական ընթացակարգերին, այդ թվում `արձակուրդի, դասարանի եւ ճաշարանում: Նրանք օգնում են երեխաներին կատարել իրենց դերը որպես ուսանող եւ պատրաստել դրանք քոլեջի, կարիերայի եւ համայնքային ինտեգրման համար:</a:t>
            </a:r>
            <a:endParaRPr/>
          </a:p>
        </p:txBody>
      </p:sp>
      <p:sp>
        <p:nvSpPr>
          <p:cNvPr id="143" name="Google Shape;14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y-AM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0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" name="Google Shape;20;p20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175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" name="Google Shape;21;p20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22" name="Google Shape;22;p20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3" name="Google Shape;23;p2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4" name="Google Shape;24;p20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25;p20"/>
          <p:cNvSpPr txBox="1"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ckwell"/>
              <a:buNone/>
              <a:defRPr sz="9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8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4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None/>
              <a:defRPr sz="2000"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sldNum" idx="12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body" idx="1"/>
          </p:nvPr>
        </p:nvSpPr>
        <p:spPr>
          <a:xfrm rot="5400000">
            <a:off x="4073652" y="-882396"/>
            <a:ext cx="4050792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0"/>
          <p:cNvSpPr txBox="1">
            <a:spLocks noGrp="1"/>
          </p:cNvSpPr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body" idx="1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2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3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4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 sz="1800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 sz="18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Rockwell"/>
              <a:buNone/>
              <a:defRPr sz="8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dt" idx="10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ftr" idx="11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8" name="Google Shape;58;p24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59" name="Google Shape;59;p24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0" name="Google Shape;60;p24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24"/>
          <p:cNvSpPr txBox="1">
            <a:spLocks noGrp="1"/>
          </p:cNvSpPr>
          <p:nvPr>
            <p:ph type="sldNum" idx="12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6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Char char="▪"/>
              <a:defRPr sz="2000"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body" idx="2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8" name="Google Shape;78;p27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9" name="Google Shape;79;p2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80" name="Google Shape;80;p27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4" name="Google Shape;84;p28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>
            <a:spLocks noGrp="1"/>
          </p:cNvSpPr>
          <p:nvPr>
            <p:ph type="pic" idx="2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E1DFDF"/>
          </a:solidFill>
          <a:ln>
            <a:noFill/>
          </a:ln>
        </p:spPr>
      </p:sp>
      <p:sp>
        <p:nvSpPr>
          <p:cNvPr id="86" name="Google Shape;86;p28"/>
          <p:cNvSpPr txBox="1">
            <a:spLocks noGrp="1"/>
          </p:cNvSpPr>
          <p:nvPr>
            <p:ph type="body" idx="1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" name="Google Shape;88;p28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9" name="Google Shape;89;p2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90" name="Google Shape;90;p2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28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  <a:defRPr sz="5400" b="0" i="0" u="none" strike="noStrike" cap="none"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9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9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grpSp>
        <p:nvGrpSpPr>
          <p:cNvPr id="14" name="Google Shape;14;p19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Google Shape;15;p1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1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6" name="Google Shape;16;p1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19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22.jpg" /><Relationship Id="rId4" Type="http://schemas.openxmlformats.org/officeDocument/2006/relationships/image" Target="../media/image21.jp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25.jpg" /><Relationship Id="rId4" Type="http://schemas.openxmlformats.org/officeDocument/2006/relationships/image" Target="../media/image24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28.jpg" /><Relationship Id="rId4" Type="http://schemas.openxmlformats.org/officeDocument/2006/relationships/image" Target="../media/image27.jp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31.jpg" /><Relationship Id="rId4" Type="http://schemas.openxmlformats.org/officeDocument/2006/relationships/image" Target="../media/image30.jp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35.jpg" /><Relationship Id="rId5" Type="http://schemas.openxmlformats.org/officeDocument/2006/relationships/image" Target="../media/image34.jpg" /><Relationship Id="rId4" Type="http://schemas.openxmlformats.org/officeDocument/2006/relationships/image" Target="../media/image33.jp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 /><Relationship Id="rId7" Type="http://schemas.openxmlformats.org/officeDocument/2006/relationships/image" Target="../media/image40.jp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39.jpg" /><Relationship Id="rId5" Type="http://schemas.openxmlformats.org/officeDocument/2006/relationships/image" Target="../media/image38.jpg" /><Relationship Id="rId4" Type="http://schemas.openxmlformats.org/officeDocument/2006/relationships/image" Target="../media/image37.jp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43.jpg" /><Relationship Id="rId4" Type="http://schemas.openxmlformats.org/officeDocument/2006/relationships/image" Target="../media/image42.jp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3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6.jpg" /><Relationship Id="rId4" Type="http://schemas.openxmlformats.org/officeDocument/2006/relationships/image" Target="../media/image5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8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11.jpg" /><Relationship Id="rId4" Type="http://schemas.openxmlformats.org/officeDocument/2006/relationships/image" Target="../media/image10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4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6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19.jpg" /><Relationship Id="rId4" Type="http://schemas.openxmlformats.org/officeDocument/2006/relationships/image" Target="../media/image18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ctrTitle"/>
          </p:nvPr>
        </p:nvSpPr>
        <p:spPr>
          <a:xfrm>
            <a:off x="1051560" y="1432223"/>
            <a:ext cx="9966960" cy="255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ckwell"/>
              <a:buNone/>
            </a:pPr>
            <a:br>
              <a:rPr lang="hy-AM" sz="1800"/>
            </a:br>
            <a:r>
              <a:rPr lang="hy-AM" sz="2600"/>
              <a:t>ԷՐԳՈԹԵՐԱՊԻԱՅԻ ՆԵՐԴՐՄԱՆ  ՊԱՏՄՈՒԹՅՈՒՆԸ «ԱՈՒՏԻԶՄ ԱԶԳԱՅԻՆ ՀԻՄՆԱԴՐԱՄ»֊ի «Իմ Ուղին» Սոցիալ֊հաբիլիտացիոն, կրթական և մասնագիտականուսուցման ցերեկային կենտրոնում։</a:t>
            </a:r>
            <a:r>
              <a:rPr lang="hy-AM" sz="4000"/>
              <a:t> </a:t>
            </a:r>
            <a:br>
              <a:rPr lang="hy-AM" sz="4000"/>
            </a:br>
            <a:br>
              <a:rPr lang="hy-AM" sz="4000"/>
            </a:br>
            <a:br>
              <a:rPr lang="hy-AM" sz="1800"/>
            </a:br>
            <a:br>
              <a:rPr lang="hy-AM" sz="1800"/>
            </a:br>
            <a:br>
              <a:rPr lang="hy-AM" sz="1800"/>
            </a:br>
            <a:r>
              <a:rPr lang="hy-AM" sz="1300"/>
              <a:t>ԷՐԳՈԹԵՐԱՊԻԱՆ ԱՈՒՏԻԶՄԻ ԿԼԻՆԻԿԱՅՈՒՄ </a:t>
            </a:r>
            <a:endParaRPr sz="1300"/>
          </a:p>
        </p:txBody>
      </p:sp>
      <p:sp>
        <p:nvSpPr>
          <p:cNvPr id="109" name="Google Shape;109;p1"/>
          <p:cNvSpPr txBox="1"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0"/>
              <a:buNone/>
            </a:pPr>
            <a:r>
              <a:rPr lang="hy-AM" sz="2000"/>
              <a:t>Ինեսսա Հարությունյան 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70"/>
              <a:buNone/>
            </a:pPr>
            <a:r>
              <a:rPr lang="hy-AM" sz="2000"/>
              <a:t>«Աուտիզմ Ազգային Հինադրամ »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Rockwell"/>
              <a:buNone/>
            </a:pPr>
            <a:r>
              <a:rPr lang="hy-AM" sz="2800">
                <a:solidFill>
                  <a:srgbClr val="C00000"/>
                </a:solidFill>
              </a:rPr>
              <a:t>ԻՆՔՆԱԽՆԱՄՔ, ՄԱՍՆԱԳԻՏԱԿԱՆ ՀՄՏՈՒԹՅՈՒՆՆԵՐԻ ԶԱՐԳԱՑՈՒՄ </a:t>
            </a:r>
            <a:endParaRPr sz="2800">
              <a:solidFill>
                <a:srgbClr val="C00000"/>
              </a:solidFill>
            </a:endParaRPr>
          </a:p>
        </p:txBody>
      </p:sp>
      <p:pic>
        <p:nvPicPr>
          <p:cNvPr id="186" name="Google Shape;186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40754" y="2093976"/>
            <a:ext cx="2221203" cy="39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249716" y="2193925"/>
            <a:ext cx="2983706" cy="39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05659" y="1823942"/>
            <a:ext cx="3388756" cy="4518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9392" y="1707037"/>
            <a:ext cx="3724293" cy="496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1"/>
          <p:cNvSpPr txBox="1">
            <a:spLocks noGrp="1"/>
          </p:cNvSpPr>
          <p:nvPr>
            <p:ph type="title"/>
          </p:nvPr>
        </p:nvSpPr>
        <p:spPr>
          <a:xfrm>
            <a:off x="464206" y="268967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hy-AM"/>
              <a:t>ՄՈՄԱԳՈՐԾՈՒԹՅՈՒՆ </a:t>
            </a:r>
            <a:endParaRPr/>
          </a:p>
        </p:txBody>
      </p:sp>
      <p:pic>
        <p:nvPicPr>
          <p:cNvPr id="195" name="Google Shape;195;p1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404801" y="3429001"/>
            <a:ext cx="4690800" cy="31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1090" y="1093185"/>
            <a:ext cx="4395262" cy="2919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Rockwell"/>
              <a:buNone/>
            </a:pPr>
            <a:r>
              <a:rPr lang="hy-AM" sz="2300">
                <a:solidFill>
                  <a:srgbClr val="C00000"/>
                </a:solidFill>
              </a:rPr>
              <a:t>ԷՐԳՈԹԵՐԱՊԻԱՆ ԵՎ ԿԱՊԸ ՀԱՍԱՐԱԿՈՒԹՅԱՆ ՀԵՏ </a:t>
            </a:r>
            <a:br>
              <a:rPr lang="hy-AM" sz="2300">
                <a:solidFill>
                  <a:srgbClr val="C00000"/>
                </a:solidFill>
              </a:rPr>
            </a:br>
            <a:r>
              <a:rPr lang="hy-AM" sz="2300"/>
              <a:t>ԾՐԱԳՐԵՐԻ ՆԵՐԴՐՈՒՄ,  ՀԱՄԱԳՈՐԾԱԿՑՈՒԹՅՈՒՆ ԿՐԹԱՄՇԱԿՈՒԹԱՅԻՆ ՀԱՍՏԱՏՈՒԹՅՈՒՆՆԵՐԻ ՀԵՏ   </a:t>
            </a:r>
            <a:endParaRPr sz="2300"/>
          </a:p>
        </p:txBody>
      </p:sp>
      <p:pic>
        <p:nvPicPr>
          <p:cNvPr id="202" name="Google Shape;202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1259" y="2181459"/>
            <a:ext cx="2983800" cy="397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295475" y="2244025"/>
            <a:ext cx="4713600" cy="397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91914" y="3171476"/>
            <a:ext cx="3340925" cy="2505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Rockwell"/>
              <a:buNone/>
            </a:pPr>
            <a:r>
              <a:rPr lang="hy-AM" sz="3200">
                <a:solidFill>
                  <a:srgbClr val="C00000"/>
                </a:solidFill>
              </a:rPr>
              <a:t>ԷՐԳՈԹԵՐԱՊԻԱ. ՈՒՍԱՆՈՂՆԵՐ. ՊՐԱԿՏԻԿԱ և  ՎԵՐԱՊԱՏՐԱՍՏՈՒՄՆԵՐ  </a:t>
            </a:r>
            <a:endParaRPr sz="3200">
              <a:solidFill>
                <a:srgbClr val="C00000"/>
              </a:solidFill>
            </a:endParaRPr>
          </a:p>
        </p:txBody>
      </p:sp>
      <p:pic>
        <p:nvPicPr>
          <p:cNvPr id="210" name="Google Shape;210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2244" y="2193924"/>
            <a:ext cx="2983706" cy="39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104740" y="2193922"/>
            <a:ext cx="2983706" cy="39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4459" y="2746146"/>
            <a:ext cx="3831772" cy="2873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1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166698" y="2578608"/>
            <a:ext cx="2983706" cy="39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7449" y="1331501"/>
            <a:ext cx="5143500" cy="541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15200" y="178594"/>
            <a:ext cx="48768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4"/>
          <p:cNvSpPr txBox="1">
            <a:spLocks noGrp="1"/>
          </p:cNvSpPr>
          <p:nvPr>
            <p:ph type="title"/>
          </p:nvPr>
        </p:nvSpPr>
        <p:spPr>
          <a:xfrm>
            <a:off x="-67819" y="-268371"/>
            <a:ext cx="10915824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Rockwell"/>
              <a:buNone/>
            </a:pPr>
            <a:r>
              <a:rPr lang="hy-AM" sz="3100">
                <a:solidFill>
                  <a:srgbClr val="C00000"/>
                </a:solidFill>
              </a:rPr>
              <a:t>ԷՐԳՈԹԵՐԱՊԻԱՆ ԵՎ ԱԴԱՊՏԻՎ ՍՊՈՐՏԸ</a:t>
            </a:r>
            <a:endParaRPr sz="3100">
              <a:solidFill>
                <a:srgbClr val="C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Rockwell"/>
              <a:buNone/>
            </a:pPr>
            <a:r>
              <a:rPr lang="hy-AM" sz="3100">
                <a:solidFill>
                  <a:srgbClr val="C00000"/>
                </a:solidFill>
              </a:rPr>
              <a:t>Բասկետբոլ, հանրապետական մրցույթ  </a:t>
            </a:r>
            <a:endParaRPr sz="3100">
              <a:solidFill>
                <a:srgbClr val="C00000"/>
              </a:solidFill>
            </a:endParaRPr>
          </a:p>
        </p:txBody>
      </p:sp>
      <p:pic>
        <p:nvPicPr>
          <p:cNvPr id="221" name="Google Shape;221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212424" y="2768188"/>
            <a:ext cx="2221203" cy="397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"/>
          <p:cNvSpPr txBox="1">
            <a:spLocks noGrp="1"/>
          </p:cNvSpPr>
          <p:nvPr>
            <p:ph type="title"/>
          </p:nvPr>
        </p:nvSpPr>
        <p:spPr>
          <a:xfrm>
            <a:off x="1906679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Rockwell"/>
              <a:buNone/>
            </a:pPr>
            <a:r>
              <a:rPr lang="hy-AM" sz="4000"/>
              <a:t>«ԶԳԱՅԱԿԱԿԱՆ ԻՆՏԵԳՐԱՑԻԱ»</a:t>
            </a:r>
            <a:br>
              <a:rPr lang="hy-AM" sz="4000"/>
            </a:br>
            <a:r>
              <a:rPr lang="hy-AM" sz="1800"/>
              <a:t>ԱՇԽԱՏԱՆՔԱՅԻՆ ԿԱՌՈՒՑՎԱԾՔ  </a:t>
            </a:r>
            <a:endParaRPr sz="1800"/>
          </a:p>
        </p:txBody>
      </p:sp>
      <p:pic>
        <p:nvPicPr>
          <p:cNvPr id="227" name="Google Shape;227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7730" y="2630485"/>
            <a:ext cx="2237779" cy="39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236375" y="2651125"/>
            <a:ext cx="2237779" cy="39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9048" y="2093976"/>
            <a:ext cx="2483345" cy="4414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94247" y="2414588"/>
            <a:ext cx="2370832" cy="421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164020"/>
            <a:ext cx="3236375" cy="1820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0475" y="114300"/>
            <a:ext cx="5143500" cy="64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6"/>
          <p:cNvSpPr txBox="1">
            <a:spLocks noGrp="1"/>
          </p:cNvSpPr>
          <p:nvPr>
            <p:ph type="title"/>
          </p:nvPr>
        </p:nvSpPr>
        <p:spPr>
          <a:xfrm>
            <a:off x="1" y="484632"/>
            <a:ext cx="3800474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ckwell"/>
              <a:buNone/>
            </a:pPr>
            <a:r>
              <a:rPr lang="hy-AM" sz="2800"/>
              <a:t>ԷՐԳՈԹԵՐԱՊԻԱ </a:t>
            </a:r>
            <a:br>
              <a:rPr lang="hy-AM" sz="2800"/>
            </a:br>
            <a:r>
              <a:rPr lang="hy-AM" sz="2800"/>
              <a:t>«ԶԳԱՅՈՒԹՅՈՒՆՆԵՐԻ ՕՐ» </a:t>
            </a:r>
            <a:endParaRPr sz="2800"/>
          </a:p>
        </p:txBody>
      </p:sp>
      <p:pic>
        <p:nvPicPr>
          <p:cNvPr id="239" name="Google Shape;239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08385" y="2571750"/>
            <a:ext cx="2983706" cy="39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9085803" y="2443163"/>
            <a:ext cx="2983706" cy="397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hy-AM"/>
              <a:t>ԱՄՓՈՓՈՒՄ</a:t>
            </a:r>
            <a:endParaRPr/>
          </a:p>
        </p:txBody>
      </p:sp>
      <p:sp>
        <p:nvSpPr>
          <p:cNvPr id="246" name="Google Shape;246;p17"/>
          <p:cNvSpPr txBox="1">
            <a:spLocks noGrp="1"/>
          </p:cNvSpPr>
          <p:nvPr>
            <p:ph type="body" idx="1"/>
          </p:nvPr>
        </p:nvSpPr>
        <p:spPr>
          <a:xfrm>
            <a:off x="1069850" y="2121400"/>
            <a:ext cx="10058400" cy="40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hy-AM"/>
              <a:t>Աուտիզմի կլինիկայում բազմամյա փորձ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hy-AM"/>
              <a:t>Էրգոթերապևտիկ մոդելների և աշխատանքային կառուցվածքների գործնական կիրառում աուտիզմի կլինիկայում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hy-AM"/>
              <a:t>Էրգոթերապիստ մասնագետների վերապատրաստում և հաստիքների ավելացում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hy-AM"/>
              <a:t>Էրգոթերապևտիկ միջամտության փիլիսոփայության համատեքստում նոր մեթոդաբանական ծրագրերի ներդրում 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hy-AM"/>
              <a:t>Հաջողված դեպքերի ամենամյա վիճակակգրություն 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hy-AM"/>
              <a:t>Էրգոթերապիայի դերի  կարևորության բարձրացումը դեռահասների մասնագիտական ուսուցման ծրագրում 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hy-AM"/>
              <a:t> Իրազեկում </a:t>
            </a:r>
            <a:endParaRPr/>
          </a:p>
          <a:p>
            <a:pPr marL="182880" lvl="0" indent="-7492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/>
          </a:p>
          <a:p>
            <a:pPr marL="182880" lvl="0" indent="-7492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"/>
          <p:cNvSpPr txBox="1">
            <a:spLocks noGrp="1"/>
          </p:cNvSpPr>
          <p:nvPr>
            <p:ph type="title"/>
          </p:nvPr>
        </p:nvSpPr>
        <p:spPr>
          <a:xfrm>
            <a:off x="6638306" y="484631"/>
            <a:ext cx="4489941" cy="4206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ckwell"/>
              <a:buNone/>
            </a:pPr>
            <a:br>
              <a:rPr lang="hy-AM" sz="2800"/>
            </a:br>
            <a:br>
              <a:rPr lang="hy-AM" sz="2800"/>
            </a:br>
            <a:br>
              <a:rPr lang="hy-AM" sz="2800"/>
            </a:br>
            <a:br>
              <a:rPr lang="hy-AM" sz="2800"/>
            </a:br>
            <a:br>
              <a:rPr lang="hy-AM" sz="2800"/>
            </a:br>
            <a:r>
              <a:rPr lang="hy-AM" sz="2800"/>
              <a:t>ՄԵՐ ԹԻՄԸ </a:t>
            </a:r>
            <a:br>
              <a:rPr lang="hy-AM" sz="2800"/>
            </a:br>
            <a:r>
              <a:rPr lang="hy-AM" sz="2800"/>
              <a:t>2007 – 1 ԷՐԳՈԹԵՐԱՊԻՍՏ</a:t>
            </a:r>
            <a:br>
              <a:rPr lang="hy-AM" sz="2800"/>
            </a:br>
            <a:r>
              <a:rPr lang="hy-AM" sz="2800"/>
              <a:t>2018 -7 ԷՐԳՈԹԵՐԱՊԻՍՏ</a:t>
            </a:r>
            <a:endParaRPr sz="28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ckwell"/>
              <a:buNone/>
            </a:pPr>
            <a:r>
              <a:rPr lang="hy-AM" sz="2800"/>
              <a:t>2023-5 էրգոթերապիստ</a:t>
            </a:r>
            <a:br>
              <a:rPr lang="hy-AM" sz="2800"/>
            </a:br>
            <a:r>
              <a:rPr lang="hy-AM" sz="2800"/>
              <a:t> </a:t>
            </a:r>
            <a:br>
              <a:rPr lang="hy-AM" sz="2800"/>
            </a:br>
            <a:br>
              <a:rPr lang="hy-AM" sz="2800"/>
            </a:br>
            <a:br>
              <a:rPr lang="hy-AM" sz="2800"/>
            </a:br>
            <a:br>
              <a:rPr lang="hy-AM" sz="2800"/>
            </a:br>
            <a:br>
              <a:rPr lang="hy-AM" sz="2800"/>
            </a:br>
            <a:r>
              <a:rPr lang="hy-AM" sz="2244"/>
              <a:t>ՇՆՈՐՀԱԿԱԼՈՒԹՅՈՒՆ</a:t>
            </a:r>
            <a:br>
              <a:rPr lang="hy-AM" sz="2244"/>
            </a:br>
            <a:br>
              <a:rPr lang="hy-AM" sz="2244"/>
            </a:br>
            <a:r>
              <a:rPr lang="hy-AM" sz="911" b="1"/>
              <a:t>ԲՈԼՈՐ ՆԿԱՐՆԵՐԸ ԹՈՒՅԼԱՏՐՎԱԾ ԵՆ ՑՈՒՑԱԴՐՄԱՆ ՀԱՄԱՐ  </a:t>
            </a:r>
            <a:endParaRPr sz="911" b="1"/>
          </a:p>
        </p:txBody>
      </p:sp>
      <p:pic>
        <p:nvPicPr>
          <p:cNvPr id="252" name="Google Shape;252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8300" y="194100"/>
            <a:ext cx="5007300" cy="616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hy-AM"/>
              <a:t>Հիմնական դրույթներ </a:t>
            </a:r>
            <a:endParaRPr/>
          </a:p>
        </p:txBody>
      </p:sp>
      <p:sp>
        <p:nvSpPr>
          <p:cNvPr id="115" name="Google Shape;115;p2"/>
          <p:cNvSpPr txBox="1">
            <a:spLocks noGrp="1"/>
          </p:cNvSpPr>
          <p:nvPr>
            <p:ph type="body" idx="2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" lvl="0" indent="-190976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hy-AM"/>
              <a:t>ՏԵՍԱԿԱՆԻՑ ԴԵՊԻ ԳՈՐԾՆԱԿԱՆ </a:t>
            </a:r>
            <a:endParaRPr/>
          </a:p>
          <a:p>
            <a:pPr marL="182880" lvl="0" indent="-190976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hy-AM"/>
              <a:t>Մեթոդ֊ իրականացում֊արդյունք </a:t>
            </a:r>
            <a:endParaRPr/>
          </a:p>
          <a:p>
            <a:pPr marL="182880" lvl="0" indent="-190976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hy-AM"/>
              <a:t>Այցելուակենտրոն մոտեցում , աշխատանքային կառուցվածքների և մոդելների համադրում, կիրառում </a:t>
            </a:r>
            <a:endParaRPr/>
          </a:p>
          <a:p>
            <a:pPr marL="182880" lvl="0" indent="-190976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hy-AM"/>
              <a:t>Բազմամասնագիտական թիմի հետ համագործակցություն</a:t>
            </a:r>
            <a:endParaRPr/>
          </a:p>
          <a:p>
            <a:pPr marL="182880" lvl="0" indent="-190976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hy-AM"/>
              <a:t>Ստեղծագործականություն</a:t>
            </a:r>
            <a:endParaRPr/>
          </a:p>
          <a:p>
            <a:pPr marL="182880" lvl="0" indent="-83026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3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hy-AM"/>
              <a:t>Էրգոթերապիայի միջամտության ոլորտները </a:t>
            </a:r>
            <a:endParaRPr/>
          </a:p>
        </p:txBody>
      </p:sp>
      <p:sp>
        <p:nvSpPr>
          <p:cNvPr id="117" name="Google Shape;117;p2"/>
          <p:cNvSpPr txBox="1">
            <a:spLocks noGrp="1"/>
          </p:cNvSpPr>
          <p:nvPr>
            <p:ph type="body" idx="4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hy-AM"/>
              <a:t>Ինքնասպասարկում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hy-AM"/>
              <a:t>Խաղ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hy-AM"/>
              <a:t>Կոմունիկացիա/հաղորդակցում 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hy-AM"/>
              <a:t>Մանր/ խոշար մոտորիկայի զարգացում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hy-AM"/>
              <a:t>Հանգստի կազմակերպում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hy-AM"/>
              <a:t>Մասնագիտական կարողությունների ձևավորում </a:t>
            </a:r>
            <a:endParaRPr/>
          </a:p>
        </p:txBody>
      </p:sp>
      <p:sp>
        <p:nvSpPr>
          <p:cNvPr id="118" name="Google Shape;118;p2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hy-AM"/>
              <a:t>«ԱՈՒՏԻԶՄ ԱԶԳԱՅԻՆ ՀԻՄՆԱԴՐԱՄ »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>
            <a:spLocks noGrp="1"/>
          </p:cNvSpPr>
          <p:nvPr>
            <p:ph type="title"/>
          </p:nvPr>
        </p:nvSpPr>
        <p:spPr>
          <a:xfrm>
            <a:off x="629392" y="0"/>
            <a:ext cx="10498856" cy="1911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ckwell"/>
              <a:buNone/>
            </a:pPr>
            <a:r>
              <a:rPr lang="hy-AM"/>
              <a:t>2007 Թ.</a:t>
            </a:r>
            <a:br>
              <a:rPr lang="hy-AM"/>
            </a:br>
            <a:r>
              <a:rPr lang="hy-AM"/>
              <a:t>ԷՐԳՈԹԵՐԱՊԻԱՅԻ ՄՈՒՏՔԸ ԱՈՒՏԻԶՄԻ ԿԵՆՏՐՈՆ   </a:t>
            </a:r>
            <a:endParaRPr/>
          </a:p>
        </p:txBody>
      </p:sp>
      <p:pic>
        <p:nvPicPr>
          <p:cNvPr id="124" name="Google Shape;124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3837" y="2192151"/>
            <a:ext cx="2699178" cy="40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0166" y="3075708"/>
            <a:ext cx="3973872" cy="3167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1189" y="2303812"/>
            <a:ext cx="4717113" cy="393963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"/>
          <p:cNvSpPr txBox="1"/>
          <p:nvPr/>
        </p:nvSpPr>
        <p:spPr>
          <a:xfrm>
            <a:off x="76050" y="5843250"/>
            <a:ext cx="27771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y-AM">
                <a:latin typeface="Rockwell"/>
                <a:ea typeface="Rockwell"/>
                <a:cs typeface="Rockwell"/>
                <a:sym typeface="Rockwell"/>
              </a:rPr>
              <a:t>ԻՆՔՆԱՍՊԱՍԱՐԿՈՒՄ 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3066475" y="5843250"/>
            <a:ext cx="3973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y-AM">
                <a:latin typeface="Rockwell"/>
                <a:ea typeface="Rockwell"/>
                <a:cs typeface="Rockwell"/>
                <a:sym typeface="Rockwell"/>
              </a:rPr>
              <a:t>ԽԱՂ, ՀԱՂՈՐԴԱԿՑՈՒՄ 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7289800" y="5843250"/>
            <a:ext cx="48417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y-AM">
                <a:latin typeface="Rockwell"/>
                <a:ea typeface="Rockwell"/>
                <a:cs typeface="Rockwell"/>
                <a:sym typeface="Rockwell"/>
              </a:rPr>
              <a:t>ԶԳԱՅԱԿԱՆ ԻՆՏԵԳՐԱՑԻԱ 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Rockwell"/>
              <a:buNone/>
            </a:pPr>
            <a:r>
              <a:rPr lang="hy-AM">
                <a:solidFill>
                  <a:srgbClr val="C00000"/>
                </a:solidFill>
              </a:rPr>
              <a:t>ԱՆՀԱՏԱԿԱՆ ՊԱՐԱՊՄՈՒՆՔՆԵՐ </a:t>
            </a:r>
            <a:br>
              <a:rPr lang="hy-AM">
                <a:solidFill>
                  <a:srgbClr val="C00000"/>
                </a:solidFill>
              </a:rPr>
            </a:br>
            <a:endParaRPr>
              <a:solidFill>
                <a:srgbClr val="C00000"/>
              </a:solidFill>
            </a:endParaRPr>
          </a:p>
        </p:txBody>
      </p:sp>
      <p:pic>
        <p:nvPicPr>
          <p:cNvPr id="135" name="Google Shape;135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69848" y="2919667"/>
            <a:ext cx="4754563" cy="3524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851176" y="2894316"/>
            <a:ext cx="4754562" cy="354967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/>
        </p:nvSpPr>
        <p:spPr>
          <a:xfrm>
            <a:off x="1069848" y="1852551"/>
            <a:ext cx="43690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Զգայական ինտեգրացիա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6657975" y="1834764"/>
            <a:ext cx="4800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Այցելուակենտրոն մոտեցում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988775" y="6173475"/>
            <a:ext cx="48357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Rockwell"/>
              <a:buNone/>
            </a:pPr>
            <a:r>
              <a:rPr lang="hy-AM">
                <a:solidFill>
                  <a:srgbClr val="C00000"/>
                </a:solidFill>
              </a:rPr>
              <a:t>ԷՐԳՈԹԵՐԱՊԻԱՆ ԴՐՈՑՈՒՄ </a:t>
            </a:r>
            <a:endParaRPr>
              <a:solidFill>
                <a:srgbClr val="C00000"/>
              </a:solidFill>
            </a:endParaRPr>
          </a:p>
        </p:txBody>
      </p:sp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7611" y="1916495"/>
            <a:ext cx="4013860" cy="2876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5099" y="1916501"/>
            <a:ext cx="4754700" cy="39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5"/>
          <p:cNvPicPr preferRelativeResize="0">
            <a:picLocks noGrp="1"/>
          </p:cNvPicPr>
          <p:nvPr>
            <p:ph type="body" idx="2"/>
          </p:nvPr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1120" y="1688888"/>
            <a:ext cx="3782700" cy="3782700"/>
          </a:xfrm>
          <a:prstGeom prst="rect">
            <a:avLst/>
          </a:prstGeom>
          <a:noFill/>
        </p:spPr>
      </p:pic>
      <p:sp>
        <p:nvSpPr>
          <p:cNvPr id="149" name="Google Shape;149;p5"/>
          <p:cNvSpPr txBox="1"/>
          <p:nvPr/>
        </p:nvSpPr>
        <p:spPr>
          <a:xfrm>
            <a:off x="4824236" y="5861017"/>
            <a:ext cx="360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Ստեղծագործականություն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227224" y="5722413"/>
            <a:ext cx="3593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Ուսուցման գործընթացին աջակցություն 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8365267" y="5937926"/>
            <a:ext cx="315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Համագործակցություն 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75100" y="5471600"/>
            <a:ext cx="47547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>
            <a:spLocks noGrp="1"/>
          </p:cNvSpPr>
          <p:nvPr>
            <p:ph type="title"/>
          </p:nvPr>
        </p:nvSpPr>
        <p:spPr>
          <a:xfrm>
            <a:off x="320634" y="484631"/>
            <a:ext cx="10807614" cy="181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Rockwell"/>
              <a:buNone/>
            </a:pPr>
            <a:r>
              <a:rPr lang="hy-AM" sz="2000">
                <a:solidFill>
                  <a:srgbClr val="C00000"/>
                </a:solidFill>
              </a:rPr>
              <a:t>ԷՐԳՈԹԵՐԱՊԻԱ՝ ԽԹԱՆԵԼՈՎ ԻՄԱՍՏԱԼԻՑ ԶԲԱՂՎԱԾՈՒԹՅՈՒՆԸ </a:t>
            </a:r>
            <a:br>
              <a:rPr lang="hy-AM" sz="2000"/>
            </a:br>
            <a:r>
              <a:rPr lang="hy-AM" sz="2000"/>
              <a:t>2013 Թ. ԱՌԱՋԻՆ ԱՆԳԱՄ ԱՈՒՏԻԶՄՈՎ ԵՐԵԽԱՆԵՐԸ ՀԱՆԴԵՍ ԵԿԱՆ ՀԱՄԵՐԳԱՅԻՆ ԾՐԱԳՐՈՎ </a:t>
            </a:r>
            <a:br>
              <a:rPr lang="hy-AM" sz="2000"/>
            </a:br>
            <a:endParaRPr sz="2000"/>
          </a:p>
        </p:txBody>
      </p:sp>
      <p:pic>
        <p:nvPicPr>
          <p:cNvPr id="158" name="Google Shape;158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0634" y="2527068"/>
            <a:ext cx="10934827" cy="4034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Rockwell"/>
              <a:buNone/>
            </a:pPr>
            <a:r>
              <a:rPr lang="hy-AM" sz="2800">
                <a:solidFill>
                  <a:srgbClr val="C00000"/>
                </a:solidFill>
              </a:rPr>
              <a:t>ԷՐԳՈԹԵՐԱՊԻԱՆ ԱՌԱՋԱՐԿՈՒՄ Է ՄԻՋԱՎԱՅՐԱՅԻՆ ՓՈՓՈԽՈՒԹՅՈՒՆՆԵՐ </a:t>
            </a:r>
            <a:endParaRPr sz="2800">
              <a:solidFill>
                <a:srgbClr val="C00000"/>
              </a:solidFill>
            </a:endParaRPr>
          </a:p>
        </p:txBody>
      </p:sp>
      <p:pic>
        <p:nvPicPr>
          <p:cNvPr id="164" name="Google Shape;164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7327" y="2332473"/>
            <a:ext cx="5667300" cy="31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096002" y="2332478"/>
            <a:ext cx="5667300" cy="31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ckwell"/>
              <a:buNone/>
            </a:pPr>
            <a:r>
              <a:rPr lang="hy-AM" sz="2800"/>
              <a:t>2016 Թ-ից  VOCATIONAL REHABILITATION</a:t>
            </a:r>
            <a:br>
              <a:rPr lang="hy-AM" sz="2800"/>
            </a:br>
            <a:r>
              <a:rPr lang="hy-AM" sz="2800">
                <a:solidFill>
                  <a:srgbClr val="C00000"/>
                </a:solidFill>
              </a:rPr>
              <a:t>ԷՐԳՈԹԵՐԱՊԻԱՆ  ՄԱՍՆԱԳԻՏԱԿԱՆ ԿԱՐՈՂՈՒԹՅՈՒՆՆԵՐԻ ԶԱՐԳԱՑՄԱՆ ԳՈՐԾԸՆԹԱՑՈՒՄ  </a:t>
            </a:r>
            <a:endParaRPr sz="2800">
              <a:solidFill>
                <a:srgbClr val="C00000"/>
              </a:solidFill>
            </a:endParaRPr>
          </a:p>
        </p:txBody>
      </p:sp>
      <p:pic>
        <p:nvPicPr>
          <p:cNvPr id="171" name="Google Shape;171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69975" y="2400101"/>
            <a:ext cx="4754563" cy="3565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364288" y="2400102"/>
            <a:ext cx="4754562" cy="3565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ckwell"/>
              <a:buNone/>
            </a:pPr>
            <a:r>
              <a:rPr lang="hy-AM" sz="2400"/>
              <a:t>ԹՂԹԻ ՎԵՐԱՄՇԱԿՄԱՆ ԾՐԱԳԻՐ </a:t>
            </a:r>
            <a:endParaRPr sz="2400"/>
          </a:p>
        </p:txBody>
      </p:sp>
      <p:pic>
        <p:nvPicPr>
          <p:cNvPr id="178" name="Google Shape;178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2352" y="2193924"/>
            <a:ext cx="2982215" cy="39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0462" y="2193924"/>
            <a:ext cx="2998418" cy="3999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3343479" y="2215538"/>
            <a:ext cx="2982215" cy="397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ood Type">
  <a:themeElements>
    <a:clrScheme name="Wood Type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18</Slides>
  <Notes>18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Wood Type</vt:lpstr>
      <vt:lpstr> ԷՐԳՈԹԵՐԱՊԻԱՅԻ ՆԵՐԴՐՄԱՆ  ՊԱՏՄՈՒԹՅՈՒՆԸ «ԱՈՒՏԻԶՄ ԱԶԳԱՅԻՆ ՀԻՄՆԱԴՐԱՄ»֊ի «Իմ Ուղին» Սոցիալ֊հաբիլիտացիոն, կրթական և մասնագիտականուսուցման ցերեկային կենտրոնում։      ԷՐԳՈԹԵՐԱՊԻԱՆ ԱՈՒՏԻԶՄԻ ԿԼԻՆԻԿԱՅՈՒՄ </vt:lpstr>
      <vt:lpstr>«ԱՈՒՏԻԶՄ ԱԶԳԱՅԻՆ ՀԻՄՆԱԴՐԱՄ »</vt:lpstr>
      <vt:lpstr>2007 Թ. ԷՐԳՈԹԵՐԱՊԻԱՅԻ ՄՈՒՏՔԸ ԱՈՒՏԻԶՄԻ ԿԵՆՏՐՈՆ   </vt:lpstr>
      <vt:lpstr>ԱՆՀԱՏԱԿԱՆ ՊԱՐԱՊՄՈՒՆՔՆԵՐ  </vt:lpstr>
      <vt:lpstr>ԷՐԳՈԹԵՐԱՊԻԱՆ ԴՐՈՑՈՒՄ </vt:lpstr>
      <vt:lpstr>ԷՐԳՈԹԵՐԱՊԻԱ՝ ԽԹԱՆԵԼՈՎ ԻՄԱՍՏԱԼԻՑ ԶԲԱՂՎԱԾՈՒԹՅՈՒՆԸ  2013 Թ. ԱՌԱՋԻՆ ԱՆԳԱՄ ԱՈՒՏԻԶՄՈՎ ԵՐԵԽԱՆԵՐԸ ՀԱՆԴԵՍ ԵԿԱՆ ՀԱՄԵՐԳԱՅԻՆ ԾՐԱԳՐՈՎ  </vt:lpstr>
      <vt:lpstr>ԷՐԳՈԹԵՐԱՊԻԱՆ ԱՌԱՋԱՐԿՈՒՄ Է ՄԻՋԱՎԱՅՐԱՅԻՆ ՓՈՓՈԽՈՒԹՅՈՒՆՆԵՐ </vt:lpstr>
      <vt:lpstr>2016 Թ-ից  VOCATIONAL REHABILITATION ԷՐԳՈԹԵՐԱՊԻԱՆ  ՄԱՍՆԱԳԻՏԱԿԱՆ ԿԱՐՈՂՈՒԹՅՈՒՆՆԵՐԻ ԶԱՐԳԱՑՄԱՆ ԳՈՐԾԸՆԹԱՑՈՒՄ  </vt:lpstr>
      <vt:lpstr>ԹՂԹԻ ՎԵՐԱՄՇԱԿՄԱՆ ԾՐԱԳԻՐ </vt:lpstr>
      <vt:lpstr>ԻՆՔՆԱԽՆԱՄՔ, ՄԱՍՆԱԳԻՏԱԿԱՆ ՀՄՏՈՒԹՅՈՒՆՆԵՐԻ ԶԱՐԳԱՑՈՒՄ </vt:lpstr>
      <vt:lpstr>ՄՈՄԱԳՈՐԾՈՒԹՅՈՒՆ </vt:lpstr>
      <vt:lpstr>ԷՐԳՈԹԵՐԱՊԻԱՆ ԵՎ ԿԱՊԸ ՀԱՍԱՐԱԿՈՒԹՅԱՆ ՀԵՏ  ԾՐԱԳՐԵՐԻ ՆԵՐԴՐՈՒՄ,  ՀԱՄԱԳՈՐԾԱԿՑՈՒԹՅՈՒՆ ԿՐԹԱՄՇԱԿՈՒԹԱՅԻՆ ՀԱՍՏԱՏՈՒԹՅՈՒՆՆԵՐԻ ՀԵՏ   </vt:lpstr>
      <vt:lpstr>ԷՐԳՈԹԵՐԱՊԻԱ. ՈՒՍԱՆՈՂՆԵՐ. ՊՐԱԿՏԻԿԱ և  ՎԵՐԱՊԱՏՐԱՍՏՈՒՄՆԵՐ  </vt:lpstr>
      <vt:lpstr>ԷՐԳՈԹԵՐԱՊԻԱՆ ԵՎ ԱԴԱՊՏԻՎ ՍՊՈՐՏԸ Բասկետբոլ, հանրապետական մրցույթ  </vt:lpstr>
      <vt:lpstr>«ԶԳԱՅԱԿԱԿԱՆ ԻՆՏԵԳՐԱՑԻԱ» ԱՇԽԱՏԱՆՔԱՅԻՆ ԿԱՌՈՒՑՎԱԾՔ  </vt:lpstr>
      <vt:lpstr>ԷՐԳՈԹԵՐԱՊԻԱ  «ԶԳԱՅՈՒԹՅՈՒՆՆԵՐԻ ՕՐ» </vt:lpstr>
      <vt:lpstr>ԱՄՓՈՓՈՒՄ</vt:lpstr>
      <vt:lpstr>     ՄԵՐ ԹԻՄԸ  2007 – 1 ԷՐԳՈԹԵՐԱՊԻՍՏ 2018 -7 ԷՐԳՈԹԵՐԱՊԻՍՏ 2023-5 էրգոթերապիստ       ՇՆՈՐՀԱԿԱԼՈՒԹՅՈՒՆ  ԲՈԼՈՐ ՆԿԱՐՆԵՐԸ ԹՈՒՅԼԱՏՐՎԱԾ ԵՆ ՑՈՒՑԱԴՐՄԱՆ ՀԱՄԱՐ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ԷՐԳՈԹԵՐԱՊԻԱՅԻ ՆԵՐԴՐՄԱՆ  ՊԱՏՄՈՒԹՅՈՒՆԸ «ԱՈՒՏԻԶՄ ԱԶԳԱՅԻՆ ՀԻՄՆԱԴՐԱՄ»֊ի «Իմ Ուղին» Սոցիալ֊հաբիլիտացիոն, կրթական և մասնագիտականուսուցման ցերեկային կենտրոնում։      ԷՐԳՈԹԵՐԱՊԻԱՆ ԱՈՒՏԻԶՄԻ ԿԼԻՆԻԿԱՅՈՒՄ </dc:title>
  <dc:creator>Microsoft Office User</dc:creator>
  <cp:lastModifiedBy>Lilit Kareyan</cp:lastModifiedBy>
  <cp:revision>1</cp:revision>
  <dcterms:created xsi:type="dcterms:W3CDTF">2018-09-19T17:12:42Z</dcterms:created>
  <dcterms:modified xsi:type="dcterms:W3CDTF">2023-04-20T20:43:41Z</dcterms:modified>
</cp:coreProperties>
</file>